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304" r:id="rId2"/>
    <p:sldId id="326" r:id="rId3"/>
    <p:sldId id="257" r:id="rId4"/>
    <p:sldId id="258" r:id="rId5"/>
    <p:sldId id="291" r:id="rId6"/>
    <p:sldId id="286" r:id="rId7"/>
    <p:sldId id="289" r:id="rId8"/>
    <p:sldId id="292" r:id="rId9"/>
    <p:sldId id="329" r:id="rId10"/>
    <p:sldId id="327" r:id="rId11"/>
    <p:sldId id="330" r:id="rId12"/>
    <p:sldId id="328" r:id="rId13"/>
    <p:sldId id="331" r:id="rId14"/>
    <p:sldId id="341" r:id="rId15"/>
    <p:sldId id="307" r:id="rId16"/>
    <p:sldId id="332" r:id="rId17"/>
    <p:sldId id="333" r:id="rId18"/>
    <p:sldId id="308" r:id="rId19"/>
    <p:sldId id="335" r:id="rId20"/>
    <p:sldId id="334" r:id="rId21"/>
    <p:sldId id="316" r:id="rId22"/>
    <p:sldId id="336" r:id="rId23"/>
    <p:sldId id="314" r:id="rId24"/>
    <p:sldId id="309" r:id="rId25"/>
    <p:sldId id="337" r:id="rId26"/>
    <p:sldId id="311" r:id="rId27"/>
    <p:sldId id="26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F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1"/>
    <p:restoredTop sz="88118"/>
  </p:normalViewPr>
  <p:slideViewPr>
    <p:cSldViewPr snapToGrid="0" snapToObjects="1">
      <p:cViewPr>
        <p:scale>
          <a:sx n="63" d="100"/>
          <a:sy n="63" d="100"/>
        </p:scale>
        <p:origin x="1856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gif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AFA5A5-CCCB-2A47-870A-186DCBA962DA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F6F4B-EC9F-5647-B13F-0BCA8CDF4A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221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38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58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055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331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11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690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985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472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71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72409-9E7E-614C-B4E7-988E72BA9511}" type="datetimeFigureOut">
              <a:rPr lang="en-US" smtClean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4D471-C120-F44A-8A88-F10F7D92E2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05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3784" y="294469"/>
            <a:ext cx="10208216" cy="1348352"/>
          </a:xfrm>
          <a:effectLst>
            <a:innerShdw blurRad="114300" dist="2235200" dir="12780000">
              <a:prstClr val="black"/>
            </a:innerShdw>
          </a:effectLst>
        </p:spPr>
        <p:txBody>
          <a:bodyPr>
            <a:normAutofit fontScale="90000"/>
          </a:bodyPr>
          <a:lstStyle/>
          <a:p>
            <a:r>
              <a:rPr lang="en-US" smtClean="0"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Courier" charset="0"/>
                <a:ea typeface="Courier" charset="0"/>
                <a:cs typeface="Courier" charset="0"/>
              </a:rPr>
              <a:t>you’ll get  your </a:t>
            </a:r>
            <a:r>
              <a:rPr lang="en-US" dirty="0" smtClean="0"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Courier" charset="0"/>
                <a:ea typeface="Courier" charset="0"/>
                <a:cs typeface="Courier" charset="0"/>
              </a:rPr>
              <a:t>written </a:t>
            </a:r>
            <a:r>
              <a:rPr lang="en-US" smtClean="0"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Courier" charset="0"/>
                <a:ea typeface="Courier" charset="0"/>
                <a:cs typeface="Courier" charset="0"/>
              </a:rPr>
              <a:t>quiz papers today</a:t>
            </a:r>
            <a:endParaRPr lang="en-US" dirty="0">
              <a:solidFill>
                <a:schemeClr val="bg1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95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18459" y="229030"/>
            <a:ext cx="10891156" cy="9920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Prim’s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319" y="1407059"/>
            <a:ext cx="10058400" cy="499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546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18459" y="229030"/>
            <a:ext cx="10891156" cy="9920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Prim’s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54954" y="1997608"/>
            <a:ext cx="10275047" cy="17217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Every edge is enqueued once</a:t>
            </a:r>
          </a:p>
          <a:p>
            <a:pPr algn="l"/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Cost of enqueuing in a PQ: </a:t>
            </a:r>
            <a:r>
              <a:rPr lang="en-US" sz="40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log</a:t>
            </a:r>
            <a:r>
              <a:rPr lang="pt-BR" sz="40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(E)</a:t>
            </a:r>
          </a:p>
          <a:p>
            <a:pPr algn="l"/>
            <a:r>
              <a:rPr lang="pt-BR" sz="4000" dirty="0" smtClean="0">
                <a:latin typeface="Courier" charset="0"/>
                <a:ea typeface="Courier" charset="0"/>
                <a:cs typeface="Courier" charset="0"/>
              </a:rPr>
              <a:t>Number of times enqueued: </a:t>
            </a:r>
            <a:r>
              <a:rPr lang="pt-BR" sz="40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E times</a:t>
            </a:r>
            <a:endParaRPr lang="en-US" sz="4000" dirty="0">
              <a:solidFill>
                <a:srgbClr val="7030A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348686" y="4213654"/>
            <a:ext cx="7630701" cy="1338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So, </a:t>
            </a:r>
            <a:r>
              <a:rPr lang="en-US" sz="4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O(ElogE) </a:t>
            </a: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= O(ElogV</a:t>
            </a:r>
            <a:r>
              <a:rPr lang="en-US" sz="4000" baseline="30000" dirty="0" smtClean="0">
                <a:latin typeface="Courier" charset="0"/>
                <a:ea typeface="Courier" charset="0"/>
                <a:cs typeface="Courier" charset="0"/>
              </a:rPr>
              <a:t>2</a:t>
            </a: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) </a:t>
            </a:r>
          </a:p>
          <a:p>
            <a:pPr algn="l"/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= O(E*2logV) = </a:t>
            </a:r>
            <a:r>
              <a:rPr lang="en-US" sz="40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O(ElogV)</a:t>
            </a:r>
            <a:endParaRPr lang="en-US" sz="4000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426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18459" y="229030"/>
            <a:ext cx="10891156" cy="9920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Kruskal’s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1739900"/>
            <a:ext cx="90424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32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18459" y="229030"/>
            <a:ext cx="10891156" cy="9920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Kruskal’s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18459" y="1221080"/>
            <a:ext cx="11143323" cy="547467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mstEdges = {}</a:t>
            </a:r>
          </a:p>
          <a:p>
            <a:pPr algn="l"/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edges = graph.edges</a:t>
            </a:r>
            <a:endParaRPr lang="en-US" sz="3200" dirty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for v in graph.nodes:</a:t>
            </a:r>
          </a:p>
          <a:p>
            <a:pPr algn="l"/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Make-Set(v)</a:t>
            </a:r>
          </a:p>
          <a:p>
            <a:pPr algn="l"/>
            <a:endParaRPr lang="en-US" sz="3200" dirty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2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sort(edges)</a:t>
            </a:r>
          </a:p>
          <a:p>
            <a:pPr algn="l"/>
            <a:endParaRPr lang="en-US" sz="3200" dirty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for e in edges:</a:t>
            </a:r>
          </a:p>
          <a:p>
            <a:pPr algn="l"/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	if </a:t>
            </a:r>
            <a:r>
              <a:rPr lang="en-US" sz="32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f</a:t>
            </a:r>
            <a:r>
              <a:rPr lang="en-US" sz="32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indSet(e.node1</a:t>
            </a:r>
            <a:r>
              <a:rPr lang="en-US" sz="32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32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!= findSet(e.node2)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pPr algn="l"/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32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mstEdges.add</a:t>
            </a:r>
            <a:r>
              <a:rPr lang="pt-BR" sz="32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(e)</a:t>
            </a:r>
          </a:p>
          <a:p>
            <a:pPr algn="l"/>
            <a:endParaRPr lang="pt-BR" sz="3200" dirty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pt-BR" sz="3200" dirty="0" smtClean="0">
                <a:latin typeface="Courier" charset="0"/>
                <a:ea typeface="Courier" charset="0"/>
                <a:cs typeface="Courier" charset="0"/>
              </a:rPr>
              <a:t>return 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mstEdges</a:t>
            </a:r>
          </a:p>
        </p:txBody>
      </p:sp>
    </p:spTree>
    <p:extLst>
      <p:ext uri="{BB962C8B-B14F-4D97-AF65-F5344CB8AC3E}">
        <p14:creationId xmlns:p14="http://schemas.microsoft.com/office/powerpoint/2010/main" val="20072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18459" y="229030"/>
            <a:ext cx="10891156" cy="9920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Kruskal’s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18459" y="1221080"/>
            <a:ext cx="11143323" cy="547467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mstEdges = {}</a:t>
            </a:r>
          </a:p>
          <a:p>
            <a:pPr algn="l"/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edges = graph.edges</a:t>
            </a:r>
            <a:endParaRPr lang="en-US" sz="3200" dirty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for v in graph.nodes:</a:t>
            </a:r>
          </a:p>
          <a:p>
            <a:pPr algn="l"/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Make-Set(v)</a:t>
            </a:r>
          </a:p>
          <a:p>
            <a:pPr algn="l"/>
            <a:endParaRPr lang="en-US" sz="3200" dirty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2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sort(edges)</a:t>
            </a:r>
          </a:p>
          <a:p>
            <a:pPr algn="l"/>
            <a:endParaRPr lang="en-US" sz="3200" dirty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for e in edges:</a:t>
            </a:r>
          </a:p>
          <a:p>
            <a:pPr algn="l"/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	if </a:t>
            </a:r>
            <a:r>
              <a:rPr lang="en-US" sz="32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f</a:t>
            </a:r>
            <a:r>
              <a:rPr lang="en-US" sz="32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indSet(e.node1</a:t>
            </a:r>
            <a:r>
              <a:rPr lang="en-US" sz="32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32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!= </a:t>
            </a:r>
            <a:r>
              <a:rPr lang="en-US" sz="3200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findSet</a:t>
            </a:r>
            <a:r>
              <a:rPr lang="en-US" sz="32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(e.node2</a:t>
            </a:r>
            <a:r>
              <a:rPr lang="en-US" sz="32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pPr algn="l"/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3200" dirty="0" err="1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unionSet</a:t>
            </a:r>
            <a:r>
              <a:rPr lang="en-US" sz="32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(node1, node2)</a:t>
            </a:r>
            <a:endParaRPr lang="en-US" sz="3200" dirty="0" smtClean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32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mstEdges.add</a:t>
            </a:r>
            <a:r>
              <a:rPr lang="pt-BR" sz="32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(e)</a:t>
            </a:r>
          </a:p>
          <a:p>
            <a:pPr algn="l"/>
            <a:endParaRPr lang="pt-BR" sz="3200" dirty="0">
              <a:latin typeface="Courier" charset="0"/>
              <a:ea typeface="Courier" charset="0"/>
              <a:cs typeface="Courier" charset="0"/>
            </a:endParaRPr>
          </a:p>
          <a:p>
            <a:pPr algn="l"/>
            <a:r>
              <a:rPr lang="pt-BR" sz="3200" dirty="0" smtClean="0">
                <a:latin typeface="Courier" charset="0"/>
                <a:ea typeface="Courier" charset="0"/>
                <a:cs typeface="Courier" charset="0"/>
              </a:rPr>
              <a:t>return </a:t>
            </a:r>
            <a:r>
              <a:rPr lang="en-US" sz="3200" dirty="0" smtClean="0">
                <a:latin typeface="Courier" charset="0"/>
                <a:ea typeface="Courier" charset="0"/>
                <a:cs typeface="Courier" charset="0"/>
              </a:rPr>
              <a:t>mstEdges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3731741" y="2829697"/>
            <a:ext cx="3348681" cy="963828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257386" y="2213130"/>
            <a:ext cx="2836318" cy="7391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E(logE)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615780" y="3921495"/>
            <a:ext cx="4206944" cy="639418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 txBox="1">
            <a:spLocks/>
          </p:cNvSpPr>
          <p:nvPr/>
        </p:nvSpPr>
        <p:spPr>
          <a:xfrm>
            <a:off x="9025464" y="3502038"/>
            <a:ext cx="2836318" cy="7391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E</a:t>
            </a:r>
            <a:endParaRPr lang="en-US" sz="4000" dirty="0" smtClean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36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846231" y="2691685"/>
            <a:ext cx="6554601" cy="85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ourier" charset="0"/>
                <a:ea typeface="Courier" charset="0"/>
                <a:cs typeface="Courier" charset="0"/>
              </a:rPr>
              <a:t>o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n to the tutorial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5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828" y="2434281"/>
            <a:ext cx="10520772" cy="155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89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858588" y="2704042"/>
            <a:ext cx="6554601" cy="85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dfs + tree property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478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822" y="683054"/>
            <a:ext cx="10058400" cy="543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401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445741" y="2679328"/>
            <a:ext cx="9341708" cy="9659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kruskal’s + early termination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35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12863"/>
          <a:stretch/>
        </p:blipFill>
        <p:spPr>
          <a:xfrm>
            <a:off x="4178817" y="1"/>
            <a:ext cx="787044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4102" y="4830990"/>
            <a:ext cx="4373037" cy="1615857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MST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9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78" y="159293"/>
            <a:ext cx="9291109" cy="655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5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67" y="345990"/>
            <a:ext cx="10058400" cy="610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1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445741" y="2679328"/>
            <a:ext cx="9341708" cy="9659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edges not in MaxST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4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254" y="724244"/>
            <a:ext cx="10058400" cy="518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63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325" y="674473"/>
            <a:ext cx="10058400" cy="520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7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445741" y="2679328"/>
            <a:ext cx="9341708" cy="9659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super(multi)-source MST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076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319" y="2579816"/>
            <a:ext cx="10058400" cy="129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3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5857460" y="2358887"/>
            <a:ext cx="636105" cy="1548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BYE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322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4789"/>
          <a:stretch/>
        </p:blipFill>
        <p:spPr>
          <a:xfrm>
            <a:off x="-1" y="1"/>
            <a:ext cx="7202929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053070" y="418122"/>
            <a:ext cx="5782615" cy="92128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a tree again?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031865" y="1806262"/>
            <a:ext cx="4803820" cy="22924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 algn="l">
              <a:buFont typeface="Arial" charset="0"/>
              <a:buChar char="•"/>
            </a:pPr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undirected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connected</a:t>
            </a:r>
          </a:p>
          <a:p>
            <a:pPr marL="857250" indent="-857250" algn="l">
              <a:buFont typeface="Arial" charset="0"/>
              <a:buChar char="•"/>
            </a:pPr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acyclic</a:t>
            </a:r>
          </a:p>
        </p:txBody>
      </p:sp>
    </p:spTree>
    <p:extLst>
      <p:ext uri="{BB962C8B-B14F-4D97-AF65-F5344CB8AC3E}">
        <p14:creationId xmlns:p14="http://schemas.microsoft.com/office/powerpoint/2010/main" val="99850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371240" y="1580826"/>
            <a:ext cx="8136611" cy="28826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latin typeface="Courier" charset="0"/>
                <a:ea typeface="Courier" charset="0"/>
                <a:cs typeface="Courier" charset="0"/>
              </a:rPr>
              <a:t>n</a:t>
            </a:r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 nodes </a:t>
            </a:r>
            <a:r>
              <a:rPr lang="en-US" sz="48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n-1 edges</a:t>
            </a:r>
          </a:p>
          <a:p>
            <a:endParaRPr lang="en-US" sz="2800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just"/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exactly </a:t>
            </a:r>
            <a:r>
              <a:rPr lang="en-US" sz="48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one path </a:t>
            </a:r>
          </a:p>
          <a:p>
            <a:pPr algn="just"/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between </a:t>
            </a:r>
            <a:r>
              <a:rPr lang="en-US" sz="4800" dirty="0">
                <a:latin typeface="Courier" charset="0"/>
                <a:ea typeface="Courier" charset="0"/>
                <a:cs typeface="Courier" charset="0"/>
              </a:rPr>
              <a:t>any two </a:t>
            </a:r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nodes</a:t>
            </a:r>
          </a:p>
        </p:txBody>
      </p:sp>
    </p:spTree>
    <p:extLst>
      <p:ext uri="{BB962C8B-B14F-4D97-AF65-F5344CB8AC3E}">
        <p14:creationId xmlns:p14="http://schemas.microsoft.com/office/powerpoint/2010/main" val="144514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176764" y="619932"/>
            <a:ext cx="9904524" cy="97740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Minimum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Spanning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Tree</a:t>
            </a:r>
            <a:endParaRPr lang="en-US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928626" y="2681205"/>
            <a:ext cx="6400800" cy="195278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the </a:t>
            </a:r>
            <a:r>
              <a:rPr lang="en-US" sz="48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tree </a:t>
            </a:r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with the </a:t>
            </a:r>
            <a:r>
              <a:rPr lang="en-US" sz="4800" dirty="0" smtClean="0">
                <a:solidFill>
                  <a:schemeClr val="accent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least weight </a:t>
            </a:r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that </a:t>
            </a:r>
            <a:r>
              <a:rPr lang="en-US" sz="48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spans </a:t>
            </a:r>
            <a:r>
              <a:rPr lang="en-US" sz="4800" dirty="0" smtClean="0">
                <a:latin typeface="Courier" charset="0"/>
                <a:ea typeface="Courier" charset="0"/>
                <a:cs typeface="Courier" charset="0"/>
              </a:rPr>
              <a:t>all nodes </a:t>
            </a:r>
            <a:endParaRPr lang="en-US" sz="4800" dirty="0" smtClean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683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0130" y="2520778"/>
            <a:ext cx="10872859" cy="2359512"/>
          </a:xfrm>
        </p:spPr>
        <p:txBody>
          <a:bodyPr>
            <a:noAutofit/>
          </a:bodyPr>
          <a:lstStyle/>
          <a:p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If </a:t>
            </a:r>
            <a:r>
              <a:rPr lang="en-US" sz="40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e is a least weight edge crossing the cut</a:t>
            </a: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>, e is </a:t>
            </a:r>
            <a:r>
              <a:rPr lang="en-US" sz="4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in the MST</a:t>
            </a: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4000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sz="4000" dirty="0" smtClean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4000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sz="4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40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Max edge in a cycle </a:t>
            </a:r>
            <a:r>
              <a:rPr lang="en-US" sz="4000" dirty="0">
                <a:latin typeface="Courier" charset="0"/>
                <a:ea typeface="Courier" charset="0"/>
                <a:cs typeface="Courier" charset="0"/>
              </a:rPr>
              <a:t>is </a:t>
            </a:r>
            <a:r>
              <a:rPr lang="en-US" sz="4000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not in </a:t>
            </a:r>
            <a:r>
              <a:rPr lang="en-US" sz="4000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MST</a:t>
            </a:r>
            <a:endParaRPr lang="en-US" sz="4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34298" y="356460"/>
            <a:ext cx="9904524" cy="97740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so how do we find the MST?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94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581158" y="154983"/>
            <a:ext cx="2822713" cy="9920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Proof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4419" y="1147033"/>
            <a:ext cx="5302540" cy="530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77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18459" y="229030"/>
            <a:ext cx="10891156" cy="9920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Prim’s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67310" y="2417737"/>
            <a:ext cx="9993453" cy="15343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It’s almost exactly like 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Dijkstra's Algorithm</a:t>
            </a:r>
            <a:endParaRPr lang="en-US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531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18459" y="229030"/>
            <a:ext cx="10891156" cy="9920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Prim’s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67310" y="2417737"/>
            <a:ext cx="9993453" cy="15343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P for </a:t>
            </a:r>
            <a:r>
              <a:rPr lang="en-US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Priority Queue</a:t>
            </a:r>
            <a:endParaRPr lang="en-US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3172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8901</TotalTime>
  <Words>162</Words>
  <Application>Microsoft Macintosh PowerPoint</Application>
  <PresentationFormat>Widescreen</PresentationFormat>
  <Paragraphs>62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Calibri</vt:lpstr>
      <vt:lpstr>Calibri Light</vt:lpstr>
      <vt:lpstr>Courier</vt:lpstr>
      <vt:lpstr>Arial</vt:lpstr>
      <vt:lpstr>Office Theme</vt:lpstr>
      <vt:lpstr>you’ll get  your written quiz papers today</vt:lpstr>
      <vt:lpstr>MST</vt:lpstr>
      <vt:lpstr>PowerPoint Presentation</vt:lpstr>
      <vt:lpstr>PowerPoint Presentation</vt:lpstr>
      <vt:lpstr>Minimum Spanning Tree</vt:lpstr>
      <vt:lpstr>If e is a least weight edge crossing the cut, e is in the MST   Max edge in a cycle is not in MST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Trees</dc:title>
  <dc:creator>Suyash Shekhar</dc:creator>
  <cp:lastModifiedBy>Suyash Shekhar</cp:lastModifiedBy>
  <cp:revision>69</cp:revision>
  <dcterms:created xsi:type="dcterms:W3CDTF">2018-02-13T18:37:00Z</dcterms:created>
  <dcterms:modified xsi:type="dcterms:W3CDTF">2018-03-29T03:29:53Z</dcterms:modified>
</cp:coreProperties>
</file>

<file path=docProps/thumbnail.jpeg>
</file>